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715000" type="screen16x10"/>
  <p:notesSz cx="6858000" cy="9144000"/>
  <p:defaultTextStyle>
    <a:defPPr marL="0" marR="0" indent="0" algn="l" defTabSz="59701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814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49253" algn="ctr" defTabSz="3814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298506" algn="ctr" defTabSz="3814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447759" algn="ctr" defTabSz="3814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597012" algn="ctr" defTabSz="3814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746265" algn="ctr" defTabSz="3814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895518" algn="ctr" defTabSz="3814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044771" algn="ctr" defTabSz="3814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194024" algn="ctr" defTabSz="38142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60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3329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98506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1pPr>
    <a:lvl2pPr indent="149253" defTabSz="298506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2pPr>
    <a:lvl3pPr indent="298506" defTabSz="298506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3pPr>
    <a:lvl4pPr indent="447759" defTabSz="298506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4pPr>
    <a:lvl5pPr indent="597012" defTabSz="298506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5pPr>
    <a:lvl6pPr indent="746265" defTabSz="298506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6pPr>
    <a:lvl7pPr indent="895518" defTabSz="298506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7pPr>
    <a:lvl8pPr indent="1044771" defTabSz="298506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8pPr>
    <a:lvl9pPr indent="1194024" defTabSz="298506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892969" y="959941"/>
            <a:ext cx="7358063" cy="1934766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2954238"/>
            <a:ext cx="7358063" cy="6622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69" y="3728144"/>
            <a:ext cx="7358063" cy="31320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 txBox="1">
            <a:spLocks noGrp="1"/>
          </p:cNvSpPr>
          <p:nvPr>
            <p:ph type="body" sz="quarter" idx="14"/>
          </p:nvPr>
        </p:nvSpPr>
        <p:spPr>
          <a:xfrm>
            <a:off x="892969" y="2472036"/>
            <a:ext cx="7358063" cy="4137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715000"/>
          </a:xfrm>
          <a:prstGeom prst="rect">
            <a:avLst/>
          </a:prstGeom>
        </p:spPr>
        <p:txBody>
          <a:bodyPr lIns="59701" tIns="29850" rIns="59701" bIns="29850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标题文本"/>
          <p:cNvSpPr txBox="1">
            <a:spLocks noGrp="1"/>
          </p:cNvSpPr>
          <p:nvPr>
            <p:ph type="title"/>
          </p:nvPr>
        </p:nvSpPr>
        <p:spPr>
          <a:xfrm>
            <a:off x="1812726" y="1434331"/>
            <a:ext cx="5518548" cy="1451075"/>
          </a:xfrm>
          <a:prstGeom prst="rect">
            <a:avLst/>
          </a:prstGeom>
        </p:spPr>
        <p:txBody>
          <a:bodyPr lIns="24875" tIns="24875" rIns="24875" bIns="24875" anchor="b"/>
          <a:lstStyle>
            <a:lvl1pPr>
              <a:defRPr sz="5100"/>
            </a:lvl1pPr>
          </a:lstStyle>
          <a:p>
            <a:r>
              <a:t>标题文本</a:t>
            </a:r>
          </a:p>
        </p:txBody>
      </p:sp>
      <p:sp>
        <p:nvSpPr>
          <p:cNvPr id="11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812726" y="2930054"/>
            <a:ext cx="5518548" cy="496714"/>
          </a:xfrm>
          <a:prstGeom prst="rect">
            <a:avLst/>
          </a:prstGeom>
        </p:spPr>
        <p:txBody>
          <a:bodyPr lIns="24875" tIns="24875" rIns="24875" bIns="24875"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58535" y="4799707"/>
            <a:ext cx="223360" cy="188735"/>
          </a:xfrm>
          <a:prstGeom prst="rect">
            <a:avLst/>
          </a:prstGeom>
        </p:spPr>
        <p:txBody>
          <a:bodyPr lIns="24875" tIns="24875" rIns="24875" bIns="24875"/>
          <a:lstStyle>
            <a:lvl1pPr>
              <a:defRPr sz="9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idx="13"/>
          </p:nvPr>
        </p:nvSpPr>
        <p:spPr>
          <a:xfrm>
            <a:off x="1143000" y="394394"/>
            <a:ext cx="6858000" cy="3460254"/>
          </a:xfrm>
          <a:prstGeom prst="rect">
            <a:avLst/>
          </a:prstGeom>
        </p:spPr>
        <p:txBody>
          <a:bodyPr lIns="59701" tIns="29850" rIns="59701" bIns="29850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892969" y="3936504"/>
            <a:ext cx="7358063" cy="833438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4777383"/>
            <a:ext cx="7358063" cy="6622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892969" y="1890117"/>
            <a:ext cx="7358063" cy="1934766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4723805" y="372070"/>
            <a:ext cx="3750469" cy="4814590"/>
          </a:xfrm>
          <a:prstGeom prst="rect">
            <a:avLst/>
          </a:prstGeom>
        </p:spPr>
        <p:txBody>
          <a:bodyPr lIns="59701" tIns="29850" rIns="59701" bIns="29850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669726" y="372070"/>
            <a:ext cx="3750469" cy="2336602"/>
          </a:xfrm>
          <a:prstGeom prst="rect">
            <a:avLst/>
          </a:prstGeom>
        </p:spPr>
        <p:txBody>
          <a:bodyPr anchor="b"/>
          <a:lstStyle>
            <a:lvl1pPr>
              <a:defRPr sz="39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2768203"/>
            <a:ext cx="3750469" cy="241101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half" idx="13"/>
          </p:nvPr>
        </p:nvSpPr>
        <p:spPr>
          <a:xfrm>
            <a:off x="4723805" y="1518047"/>
            <a:ext cx="3750469" cy="3683496"/>
          </a:xfrm>
          <a:prstGeom prst="rect">
            <a:avLst/>
          </a:prstGeom>
        </p:spPr>
        <p:txBody>
          <a:bodyPr lIns="59701" tIns="29850" rIns="59701" bIns="29850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669726" y="1518047"/>
            <a:ext cx="3750469" cy="3683496"/>
          </a:xfrm>
          <a:prstGeom prst="rect">
            <a:avLst/>
          </a:prstGeom>
        </p:spPr>
        <p:txBody>
          <a:bodyPr/>
          <a:lstStyle>
            <a:lvl1pPr marL="223879" indent="-223879">
              <a:spcBef>
                <a:spcPts val="2089"/>
              </a:spcBef>
              <a:defRPr sz="1800"/>
            </a:lvl1pPr>
            <a:lvl2pPr marL="447759" indent="-223879">
              <a:spcBef>
                <a:spcPts val="2089"/>
              </a:spcBef>
              <a:defRPr sz="1800"/>
            </a:lvl2pPr>
            <a:lvl3pPr marL="671638" indent="-223879">
              <a:spcBef>
                <a:spcPts val="2089"/>
              </a:spcBef>
              <a:defRPr sz="1800"/>
            </a:lvl3pPr>
            <a:lvl4pPr marL="895518" indent="-223879">
              <a:spcBef>
                <a:spcPts val="2089"/>
              </a:spcBef>
              <a:defRPr sz="1800"/>
            </a:lvl4pPr>
            <a:lvl5pPr marL="1119397" indent="-223879">
              <a:spcBef>
                <a:spcPts val="2089"/>
              </a:spcBef>
              <a:defRPr sz="1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39949" y="5447109"/>
            <a:ext cx="259342" cy="22087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xfrm>
            <a:off x="669727" y="744141"/>
            <a:ext cx="7804547" cy="4226719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4723805" y="2984004"/>
            <a:ext cx="3750469" cy="2210098"/>
          </a:xfrm>
          <a:prstGeom prst="rect">
            <a:avLst/>
          </a:prstGeom>
        </p:spPr>
        <p:txBody>
          <a:bodyPr lIns="59701" tIns="29850" rIns="59701" bIns="29850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4723805" y="520898"/>
            <a:ext cx="3750469" cy="2210098"/>
          </a:xfrm>
          <a:prstGeom prst="rect">
            <a:avLst/>
          </a:prstGeom>
        </p:spPr>
        <p:txBody>
          <a:bodyPr lIns="59701" tIns="29850" rIns="59701" bIns="29850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sz="half" idx="15"/>
          </p:nvPr>
        </p:nvSpPr>
        <p:spPr>
          <a:xfrm>
            <a:off x="669726" y="520899"/>
            <a:ext cx="3750469" cy="4673203"/>
          </a:xfrm>
          <a:prstGeom prst="rect">
            <a:avLst/>
          </a:prstGeom>
        </p:spPr>
        <p:txBody>
          <a:bodyPr lIns="59701" tIns="29850" rIns="59701" bIns="29850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669727" y="148828"/>
            <a:ext cx="7804547" cy="126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167" tIns="33167" rIns="33167" bIns="33167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669727" y="1518047"/>
            <a:ext cx="7804547" cy="3683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167" tIns="33167" rIns="33167" bIns="33167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39949" y="5447109"/>
            <a:ext cx="259342" cy="220870"/>
          </a:xfrm>
          <a:prstGeom prst="rect">
            <a:avLst/>
          </a:prstGeom>
          <a:ln w="12700">
            <a:miter lim="400000"/>
          </a:ln>
        </p:spPr>
        <p:txBody>
          <a:bodyPr wrap="none" lIns="33167" tIns="33167" rIns="33167" bIns="33167">
            <a:spAutoFit/>
          </a:bodyPr>
          <a:lstStyle>
            <a:lvl1pPr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90214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145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580428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145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870642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145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160856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145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451070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145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741284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145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031498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145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321712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145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611926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145000"/>
        <a:buFontTx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814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49253" algn="ctr" defTabSz="3814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98506" algn="ctr" defTabSz="3814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47759" algn="ctr" defTabSz="3814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597012" algn="ctr" defTabSz="3814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46265" algn="ctr" defTabSz="3814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895518" algn="ctr" defTabSz="3814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44771" algn="ctr" defTabSz="3814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194024" algn="ctr" defTabSz="38142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bisheng.c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"/><Relationship Id="rId4" Type="http://schemas.openxmlformats.org/officeDocument/2006/relationships/image" Target="../media/image4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APP-12.png" descr="APP-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7925" y="874467"/>
            <a:ext cx="1368152" cy="134689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毕升office | 企业级云端Office"/>
          <p:cNvSpPr txBox="1"/>
          <p:nvPr/>
        </p:nvSpPr>
        <p:spPr>
          <a:xfrm>
            <a:off x="1185027" y="2679915"/>
            <a:ext cx="6773947" cy="620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167" tIns="33167" rIns="33167" bIns="33167" anchor="ctr">
            <a:spAutoFit/>
          </a:bodyPr>
          <a:lstStyle/>
          <a:p>
            <a:pPr>
              <a:defRPr sz="3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毕升office</a:t>
            </a:r>
            <a:r>
              <a:rPr dirty="0"/>
              <a:t> | </a:t>
            </a:r>
            <a:r>
              <a:rPr dirty="0" err="1"/>
              <a:t>企业级云端Office</a:t>
            </a:r>
            <a:endParaRPr dirty="0"/>
          </a:p>
        </p:txBody>
      </p:sp>
      <p:sp>
        <p:nvSpPr>
          <p:cNvPr id="130" name="官方网站：https://ibisheng.cn…"/>
          <p:cNvSpPr txBox="1"/>
          <p:nvPr/>
        </p:nvSpPr>
        <p:spPr>
          <a:xfrm>
            <a:off x="1797375" y="3444035"/>
            <a:ext cx="5549252" cy="651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167" tIns="33167" rIns="33167" bIns="33167" anchor="ctr">
            <a:spAutoFit/>
          </a:bodyPr>
          <a:lstStyle/>
          <a:p>
            <a:pPr>
              <a:defRPr sz="1900" b="0"/>
            </a:pPr>
            <a:r>
              <a:rPr dirty="0" err="1"/>
              <a:t>官方网站：</a:t>
            </a:r>
            <a:r>
              <a:rPr u="sng" dirty="0" err="1">
                <a:hlinkClick r:id="rId3"/>
              </a:rPr>
              <a:t>https</a:t>
            </a:r>
            <a:r>
              <a:rPr u="sng" dirty="0">
                <a:hlinkClick r:id="rId3"/>
              </a:rPr>
              <a:t>://ibisheng.cn</a:t>
            </a:r>
          </a:p>
          <a:p>
            <a:pPr>
              <a:defRPr sz="1900" b="0"/>
            </a:pPr>
            <a:r>
              <a:rPr dirty="0" err="1"/>
              <a:t>免费部署：https</a:t>
            </a:r>
            <a:r>
              <a:rPr dirty="0"/>
              <a:t>://ibisheng.cn/apps/blog/free/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版本历史"/>
          <p:cNvSpPr txBox="1">
            <a:spLocks noGrp="1"/>
          </p:cNvSpPr>
          <p:nvPr>
            <p:ph type="ctrTitle"/>
          </p:nvPr>
        </p:nvSpPr>
        <p:spPr>
          <a:xfrm>
            <a:off x="840699" y="265212"/>
            <a:ext cx="7358063" cy="568949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350520">
              <a:defRPr sz="4800"/>
            </a:lvl1pPr>
          </a:lstStyle>
          <a:p>
            <a:r>
              <a:rPr dirty="0" err="1"/>
              <a:t>版本历史</a:t>
            </a:r>
            <a:endParaRPr dirty="0"/>
          </a:p>
        </p:txBody>
      </p:sp>
      <p:sp>
        <p:nvSpPr>
          <p:cNvPr id="180" name="历史版本差异的预览和恢复…"/>
          <p:cNvSpPr txBox="1">
            <a:spLocks noGrp="1"/>
          </p:cNvSpPr>
          <p:nvPr>
            <p:ph type="subTitle" sz="quarter" idx="1"/>
          </p:nvPr>
        </p:nvSpPr>
        <p:spPr>
          <a:xfrm>
            <a:off x="1573698" y="4753952"/>
            <a:ext cx="5182237" cy="56894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marL="163245" indent="-163245" algn="l">
              <a:buSzPct val="145000"/>
              <a:buChar char="•"/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历史版本差异的预览和恢复</a:t>
            </a:r>
          </a:p>
          <a:p>
            <a:pPr marL="163245" indent="-163245" algn="l">
              <a:buSzPct val="145000"/>
              <a:buChar char="•"/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明确标识两个版本之间的差异-谁/什么时间/什么内容</a:t>
            </a:r>
          </a:p>
        </p:txBody>
      </p:sp>
      <p:pic>
        <p:nvPicPr>
          <p:cNvPr id="181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648" y="974582"/>
            <a:ext cx="6264696" cy="3735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修订记录"/>
          <p:cNvSpPr txBox="1">
            <a:spLocks noGrp="1"/>
          </p:cNvSpPr>
          <p:nvPr>
            <p:ph type="ctrTitle"/>
          </p:nvPr>
        </p:nvSpPr>
        <p:spPr>
          <a:xfrm>
            <a:off x="485785" y="304346"/>
            <a:ext cx="7358063" cy="568949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350520">
              <a:defRPr sz="4800"/>
            </a:lvl1pPr>
          </a:lstStyle>
          <a:p>
            <a:r>
              <a:t>修订记录</a:t>
            </a:r>
          </a:p>
        </p:txBody>
      </p:sp>
      <p:sp>
        <p:nvSpPr>
          <p:cNvPr id="184" name="任何更改都会标注出来…"/>
          <p:cNvSpPr txBox="1">
            <a:spLocks noGrp="1"/>
          </p:cNvSpPr>
          <p:nvPr>
            <p:ph type="subTitle" sz="quarter" idx="1"/>
          </p:nvPr>
        </p:nvSpPr>
        <p:spPr>
          <a:xfrm>
            <a:off x="2407758" y="4841705"/>
            <a:ext cx="5182237" cy="568949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163245" indent="-163245" algn="l">
              <a:buSzPct val="145000"/>
              <a:buChar char="•"/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任何更改都会标注出来</a:t>
            </a:r>
          </a:p>
          <a:p>
            <a:pPr marL="163245" indent="-163245" algn="l">
              <a:buSzPct val="145000"/>
              <a:buChar char="•"/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不同人的更改使用不同颜色标注</a:t>
            </a:r>
          </a:p>
        </p:txBody>
      </p:sp>
      <p:pic>
        <p:nvPicPr>
          <p:cNvPr id="185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616" y="992242"/>
            <a:ext cx="6912768" cy="3730515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圆形"/>
          <p:cNvSpPr/>
          <p:nvPr/>
        </p:nvSpPr>
        <p:spPr>
          <a:xfrm>
            <a:off x="8875120" y="2609600"/>
            <a:ext cx="183876" cy="153230"/>
          </a:xfrm>
          <a:prstGeom prst="ellipse">
            <a:avLst/>
          </a:prstGeom>
          <a:solidFill>
            <a:srgbClr val="FCFCFC"/>
          </a:solidFill>
          <a:ln w="12700">
            <a:solidFill>
              <a:srgbClr val="929292"/>
            </a:solidFill>
            <a:miter lim="400000"/>
          </a:ln>
        </p:spPr>
        <p:txBody>
          <a:bodyPr lIns="33167" tIns="33167" rIns="33167" bIns="33167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7" name="线条"/>
          <p:cNvSpPr/>
          <p:nvPr/>
        </p:nvSpPr>
        <p:spPr>
          <a:xfrm flipV="1">
            <a:off x="8967057" y="2600854"/>
            <a:ext cx="1" cy="82734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33167" tIns="33167" rIns="33167" bIns="33167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8" name="线条"/>
          <p:cNvSpPr/>
          <p:nvPr/>
        </p:nvSpPr>
        <p:spPr>
          <a:xfrm>
            <a:off x="8966088" y="2678773"/>
            <a:ext cx="99281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33167" tIns="33167" rIns="33167" bIns="33167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文档在线预览"/>
          <p:cNvSpPr txBox="1">
            <a:spLocks noGrp="1"/>
          </p:cNvSpPr>
          <p:nvPr>
            <p:ph type="ctrTitle"/>
          </p:nvPr>
        </p:nvSpPr>
        <p:spPr>
          <a:xfrm>
            <a:off x="892969" y="258426"/>
            <a:ext cx="7358063" cy="568949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350520">
              <a:defRPr sz="4800"/>
            </a:lvl1pPr>
          </a:lstStyle>
          <a:p>
            <a:r>
              <a:t>文档在线预览</a:t>
            </a:r>
          </a:p>
        </p:txBody>
      </p:sp>
      <p:sp>
        <p:nvSpPr>
          <p:cNvPr id="191" name="预览带水印，防止截屏，满足企业合规性需求，客户可自定义水印"/>
          <p:cNvSpPr txBox="1"/>
          <p:nvPr/>
        </p:nvSpPr>
        <p:spPr>
          <a:xfrm>
            <a:off x="2594801" y="5146052"/>
            <a:ext cx="4195020" cy="568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167" tIns="33167" rIns="33167" bIns="33167" anchor="ctr">
            <a:normAutofit/>
          </a:bodyPr>
          <a:lstStyle>
            <a:lvl1pPr marL="250031" indent="-250031" algn="l">
              <a:buSzPct val="145000"/>
              <a:buChar char="•"/>
              <a:defRPr sz="18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sz="1200" dirty="0" err="1"/>
              <a:t>预览带水印，防止截屏，满足企业合规性需求，客户可自定义水印</a:t>
            </a:r>
            <a:endParaRPr sz="1200" dirty="0"/>
          </a:p>
        </p:txBody>
      </p:sp>
      <p:pic>
        <p:nvPicPr>
          <p:cNvPr id="192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3808" y="841276"/>
            <a:ext cx="3697006" cy="4236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Excel 预览"/>
          <p:cNvSpPr txBox="1">
            <a:spLocks noGrp="1"/>
          </p:cNvSpPr>
          <p:nvPr>
            <p:ph type="ctrTitle"/>
          </p:nvPr>
        </p:nvSpPr>
        <p:spPr>
          <a:xfrm>
            <a:off x="892969" y="342995"/>
            <a:ext cx="7358063" cy="56894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350520">
              <a:defRPr sz="4800"/>
            </a:lvl1pPr>
          </a:lstStyle>
          <a:p>
            <a:r>
              <a:t>Excel 预览</a:t>
            </a:r>
          </a:p>
        </p:txBody>
      </p:sp>
      <p:sp>
        <p:nvSpPr>
          <p:cNvPr id="195" name="预览视图和编辑视图一样，没有恼人的显示不全的问题；客户可自定义水印"/>
          <p:cNvSpPr txBox="1"/>
          <p:nvPr/>
        </p:nvSpPr>
        <p:spPr>
          <a:xfrm>
            <a:off x="1278352" y="4882318"/>
            <a:ext cx="6090017" cy="568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167" tIns="33167" rIns="33167" bIns="33167" anchor="ctr">
            <a:normAutofit lnSpcReduction="10000"/>
          </a:bodyPr>
          <a:lstStyle>
            <a:lvl1pPr marL="250031" indent="-250031" algn="l">
              <a:buSzPct val="145000"/>
              <a:buChar char="•"/>
              <a:defRPr sz="18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预览视图和编辑视图一样，没有恼人的显示不全的问题；客户可自定义水印</a:t>
            </a:r>
          </a:p>
        </p:txBody>
      </p:sp>
      <p:pic>
        <p:nvPicPr>
          <p:cNvPr id="19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9116" y="1243365"/>
            <a:ext cx="5863303" cy="3228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文档管理"/>
          <p:cNvSpPr txBox="1">
            <a:spLocks noGrp="1"/>
          </p:cNvSpPr>
          <p:nvPr>
            <p:ph type="ctrTitle"/>
          </p:nvPr>
        </p:nvSpPr>
        <p:spPr>
          <a:xfrm>
            <a:off x="892969" y="462667"/>
            <a:ext cx="7358063" cy="6105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43991">
              <a:defRPr sz="5320"/>
            </a:lvl1pPr>
          </a:lstStyle>
          <a:p>
            <a:r>
              <a:rPr dirty="0" err="1"/>
              <a:t>文档管理</a:t>
            </a:r>
            <a:endParaRPr dirty="0"/>
          </a:p>
        </p:txBody>
      </p:sp>
      <p:sp>
        <p:nvSpPr>
          <p:cNvPr id="199" name="企业大脑"/>
          <p:cNvSpPr txBox="1"/>
          <p:nvPr/>
        </p:nvSpPr>
        <p:spPr>
          <a:xfrm>
            <a:off x="7143680" y="4529953"/>
            <a:ext cx="894131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>
                <a:solidFill>
                  <a:srgbClr val="78ACF0"/>
                </a:solidFill>
              </a:defRPr>
            </a:lvl1pPr>
          </a:lstStyle>
          <a:p>
            <a:r>
              <a:t>企业大脑</a:t>
            </a:r>
          </a:p>
        </p:txBody>
      </p:sp>
      <p:sp>
        <p:nvSpPr>
          <p:cNvPr id="200" name="集中管理"/>
          <p:cNvSpPr txBox="1"/>
          <p:nvPr/>
        </p:nvSpPr>
        <p:spPr>
          <a:xfrm>
            <a:off x="1085581" y="1361660"/>
            <a:ext cx="894131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167" tIns="33167" rIns="33167" bIns="33167" anchor="ctr">
            <a:spAutoFit/>
          </a:bodyPr>
          <a:lstStyle/>
          <a:p>
            <a:r>
              <a:rPr dirty="0" err="1"/>
              <a:t>集中管理</a:t>
            </a:r>
            <a:endParaRPr dirty="0"/>
          </a:p>
        </p:txBody>
      </p:sp>
      <p:sp>
        <p:nvSpPr>
          <p:cNvPr id="201" name="权限管理"/>
          <p:cNvSpPr txBox="1"/>
          <p:nvPr/>
        </p:nvSpPr>
        <p:spPr>
          <a:xfrm>
            <a:off x="1085580" y="3009660"/>
            <a:ext cx="894131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167" tIns="33167" rIns="33167" bIns="33167" anchor="ctr">
            <a:spAutoFit/>
          </a:bodyPr>
          <a:lstStyle/>
          <a:p>
            <a:r>
              <a:rPr dirty="0" err="1"/>
              <a:t>权限管理</a:t>
            </a:r>
            <a:endParaRPr dirty="0"/>
          </a:p>
        </p:txBody>
      </p:sp>
      <p:sp>
        <p:nvSpPr>
          <p:cNvPr id="202" name="操作日志"/>
          <p:cNvSpPr txBox="1"/>
          <p:nvPr/>
        </p:nvSpPr>
        <p:spPr>
          <a:xfrm>
            <a:off x="4070774" y="2849210"/>
            <a:ext cx="894131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167" tIns="33167" rIns="33167" bIns="33167" anchor="ctr">
            <a:spAutoFit/>
          </a:bodyPr>
          <a:lstStyle/>
          <a:p>
            <a:r>
              <a:t>操作日志</a:t>
            </a:r>
          </a:p>
        </p:txBody>
      </p:sp>
      <p:sp>
        <p:nvSpPr>
          <p:cNvPr id="203" name="内容搜索"/>
          <p:cNvSpPr txBox="1"/>
          <p:nvPr/>
        </p:nvSpPr>
        <p:spPr>
          <a:xfrm>
            <a:off x="4037446" y="1416000"/>
            <a:ext cx="894131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167" tIns="33167" rIns="33167" bIns="33167" anchor="ctr">
            <a:spAutoFit/>
          </a:bodyPr>
          <a:lstStyle/>
          <a:p>
            <a:r>
              <a:rPr dirty="0" err="1"/>
              <a:t>内容搜索</a:t>
            </a:r>
            <a:endParaRPr dirty="0"/>
          </a:p>
        </p:txBody>
      </p:sp>
      <p:sp>
        <p:nvSpPr>
          <p:cNvPr id="204" name="系统操作日志和单个文档操作日志。保留每条操作记录，便于跟踪审计。"/>
          <p:cNvSpPr txBox="1"/>
          <p:nvPr/>
        </p:nvSpPr>
        <p:spPr>
          <a:xfrm>
            <a:off x="3869009" y="3130590"/>
            <a:ext cx="1652174" cy="805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sz="1200" dirty="0" err="1"/>
              <a:t>系统操作日志和单个文档操作日志。保留每条操作记录，便于跟踪审计</a:t>
            </a:r>
            <a:r>
              <a:rPr sz="1200" dirty="0"/>
              <a:t>。</a:t>
            </a:r>
          </a:p>
        </p:txBody>
      </p:sp>
      <p:sp>
        <p:nvSpPr>
          <p:cNvPr id="205" name="收藏文件路径，方便搜索…"/>
          <p:cNvSpPr txBox="1"/>
          <p:nvPr/>
        </p:nvSpPr>
        <p:spPr>
          <a:xfrm>
            <a:off x="3779912" y="1777380"/>
            <a:ext cx="1909427" cy="631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167" tIns="33167" rIns="33167" bIns="33167" anchor="ctr">
            <a:spAutoFit/>
          </a:bodyPr>
          <a:lstStyle/>
          <a:p>
            <a:pPr marL="149253" indent="-149253" algn="l" defTabSz="298506">
              <a:lnSpc>
                <a:spcPts val="2350"/>
              </a:lnSpc>
              <a:buSzPct val="100000"/>
              <a:buChar char="•"/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200" dirty="0" err="1"/>
              <a:t>收藏文件路径，方便搜索</a:t>
            </a:r>
            <a:endParaRPr sz="1200" dirty="0"/>
          </a:p>
          <a:p>
            <a:pPr marL="149253" indent="-149253" algn="l" defTabSz="298506">
              <a:lnSpc>
                <a:spcPts val="2350"/>
              </a:lnSpc>
              <a:buSzPct val="100000"/>
              <a:buChar char="•"/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200" dirty="0" err="1"/>
              <a:t>按照标题、文档内容搜索</a:t>
            </a:r>
            <a:endParaRPr sz="1200" dirty="0"/>
          </a:p>
        </p:txBody>
      </p:sp>
      <p:sp>
        <p:nvSpPr>
          <p:cNvPr id="206" name="支持基于角色的权限访问控制…"/>
          <p:cNvSpPr txBox="1"/>
          <p:nvPr/>
        </p:nvSpPr>
        <p:spPr>
          <a:xfrm>
            <a:off x="928980" y="3425429"/>
            <a:ext cx="2202481" cy="1544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167" tIns="33167" rIns="33167" bIns="33167" anchor="ctr">
            <a:spAutoFit/>
          </a:bodyPr>
          <a:lstStyle/>
          <a:p>
            <a:pPr marL="149253" indent="-149253" algn="l">
              <a:buSzPct val="100000"/>
              <a:buChar char="•"/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200" dirty="0" err="1"/>
              <a:t>支持基于角色的权限访问控制</a:t>
            </a:r>
            <a:endParaRPr sz="1200" dirty="0"/>
          </a:p>
          <a:p>
            <a:pPr marL="149253" indent="-149253" algn="l">
              <a:buSzPct val="100000"/>
              <a:buChar char="•"/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200" dirty="0" err="1"/>
              <a:t>企业可根据需求自定义角色</a:t>
            </a:r>
            <a:endParaRPr sz="1200" dirty="0"/>
          </a:p>
          <a:p>
            <a:pPr marL="149253" indent="-149253" algn="l">
              <a:buSzPct val="100000"/>
              <a:buChar char="•"/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200" dirty="0"/>
              <a:t>细粒度的文档权限管理：文件只读，编辑，新建，删除，拷贝，打印，下载，外发，重命名，搜索，系统回收站，创建团队空间，添加成员等各种操作均可控制权限</a:t>
            </a:r>
          </a:p>
        </p:txBody>
      </p:sp>
      <p:sp>
        <p:nvSpPr>
          <p:cNvPr id="207" name="文档集中管理，团队在线编辑方便，搜索方便，文档自动沉淀成为企业资料库、知识库…"/>
          <p:cNvSpPr txBox="1"/>
          <p:nvPr/>
        </p:nvSpPr>
        <p:spPr>
          <a:xfrm>
            <a:off x="924592" y="1705372"/>
            <a:ext cx="2211257" cy="118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167" tIns="33167" rIns="33167" bIns="33167" anchor="ctr">
            <a:spAutoFit/>
          </a:bodyPr>
          <a:lstStyle/>
          <a:p>
            <a:pPr algn="l"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200" dirty="0" err="1"/>
              <a:t>文档集中管理，团队在线编辑方便，搜索方便，文档自动沉淀成为企业资料库、知识库</a:t>
            </a:r>
            <a:endParaRPr sz="1200" dirty="0"/>
          </a:p>
          <a:p>
            <a:pPr marL="149253" indent="-149253" algn="l" defTabSz="298506">
              <a:lnSpc>
                <a:spcPts val="2350"/>
              </a:lnSpc>
              <a:buSzPct val="100000"/>
              <a:buChar char="•"/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200" dirty="0" err="1"/>
              <a:t>可以根据需要创建团队项目</a:t>
            </a:r>
            <a:endParaRPr sz="1200" dirty="0"/>
          </a:p>
          <a:p>
            <a:pPr marL="149253" indent="-149253" algn="l" defTabSz="298506">
              <a:lnSpc>
                <a:spcPts val="2350"/>
              </a:lnSpc>
              <a:buSzPct val="100000"/>
              <a:buChar char="•"/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200" dirty="0" err="1"/>
              <a:t>团队项目里支持多级目录分类</a:t>
            </a:r>
            <a:endParaRPr sz="1200" dirty="0"/>
          </a:p>
        </p:txBody>
      </p:sp>
      <p:pic>
        <p:nvPicPr>
          <p:cNvPr id="208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47921" y="2016621"/>
            <a:ext cx="3206185" cy="2238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085" y="1325595"/>
            <a:ext cx="449523" cy="421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8699" y="2952773"/>
            <a:ext cx="454909" cy="421882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私有云部署"/>
          <p:cNvSpPr txBox="1"/>
          <p:nvPr/>
        </p:nvSpPr>
        <p:spPr>
          <a:xfrm>
            <a:off x="3967381" y="3904413"/>
            <a:ext cx="1100918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167" tIns="33167" rIns="33167" bIns="33167" anchor="ctr">
            <a:spAutoFit/>
          </a:bodyPr>
          <a:lstStyle/>
          <a:p>
            <a:r>
              <a:t>私有云部署</a:t>
            </a:r>
          </a:p>
        </p:txBody>
      </p:sp>
      <p:sp>
        <p:nvSpPr>
          <p:cNvPr id="213" name="支持企业私有云部署和内网部署，打消企业对公有云数据安全性的担心"/>
          <p:cNvSpPr txBox="1"/>
          <p:nvPr/>
        </p:nvSpPr>
        <p:spPr>
          <a:xfrm>
            <a:off x="3869009" y="4185793"/>
            <a:ext cx="1652174" cy="805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sz="1200" dirty="0" err="1"/>
              <a:t>支持企业私有云部署和内网部署，打消企业对公有云数据安全性的担心</a:t>
            </a:r>
            <a:endParaRPr sz="1200" dirty="0"/>
          </a:p>
        </p:txBody>
      </p:sp>
      <p:pic>
        <p:nvPicPr>
          <p:cNvPr id="215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64363" y="1361660"/>
            <a:ext cx="464185" cy="421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27239" y="2794870"/>
            <a:ext cx="454909" cy="421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64364" y="3842390"/>
            <a:ext cx="464185" cy="421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企业版配图@2x.png" descr="企业版配图@2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716846"/>
            <a:ext cx="7653916" cy="4014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文档列表视图"/>
          <p:cNvSpPr txBox="1">
            <a:spLocks noGrp="1"/>
          </p:cNvSpPr>
          <p:nvPr>
            <p:ph type="ctrTitle"/>
          </p:nvPr>
        </p:nvSpPr>
        <p:spPr>
          <a:xfrm>
            <a:off x="-340435" y="282408"/>
            <a:ext cx="9354251" cy="56894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403097">
              <a:defRPr sz="4830"/>
            </a:lvl1pPr>
          </a:lstStyle>
          <a:p>
            <a:r>
              <a:t>文档列表视图</a:t>
            </a:r>
          </a:p>
        </p:txBody>
      </p:sp>
      <p:sp>
        <p:nvSpPr>
          <p:cNvPr id="219" name="支持批量上传doc、docx、xls、xlsx、ppt、pptx、pdf、png、jpg等格式文件，无大小限制…"/>
          <p:cNvSpPr txBox="1">
            <a:spLocks noGrp="1"/>
          </p:cNvSpPr>
          <p:nvPr>
            <p:ph type="subTitle" sz="quarter" idx="1"/>
          </p:nvPr>
        </p:nvSpPr>
        <p:spPr>
          <a:xfrm>
            <a:off x="1323023" y="4481726"/>
            <a:ext cx="6497954" cy="892257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L="163245" indent="-163245" algn="l">
              <a:buSzPct val="145000"/>
              <a:buChar char="•"/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  <a:p>
            <a:pPr marL="163245" indent="-163245" algn="l">
              <a:buSzPct val="145000"/>
              <a:buChar char="•"/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支持批量上传doc、docx、xls、xlsx、ppt、pptx、pdf、png、jpg等格式文件，无大小限制</a:t>
            </a:r>
          </a:p>
          <a:p>
            <a:pPr marL="163245" indent="-163245" algn="l">
              <a:buSzPct val="145000"/>
              <a:buChar char="•"/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支持上传文件夹和新建文件夹</a:t>
            </a:r>
          </a:p>
          <a:p>
            <a:pPr marL="163245" indent="-163245" algn="l">
              <a:buSzPct val="145000"/>
              <a:buChar char="•"/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团队空间 - 企业按照项目需求和权限组织文档，支持多级文件夹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文档卡片视图"/>
          <p:cNvSpPr txBox="1">
            <a:spLocks noGrp="1"/>
          </p:cNvSpPr>
          <p:nvPr>
            <p:ph type="ctrTitle"/>
          </p:nvPr>
        </p:nvSpPr>
        <p:spPr>
          <a:xfrm>
            <a:off x="892969" y="289721"/>
            <a:ext cx="7358063" cy="56894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350520">
              <a:defRPr sz="4800"/>
            </a:lvl1pPr>
          </a:lstStyle>
          <a:p>
            <a:r>
              <a:t>文档卡片视图</a:t>
            </a:r>
          </a:p>
        </p:txBody>
      </p:sp>
      <p:sp>
        <p:nvSpPr>
          <p:cNvPr id="222" name="实时生成真实文档缩略图，文档查找更直观"/>
          <p:cNvSpPr txBox="1">
            <a:spLocks noGrp="1"/>
          </p:cNvSpPr>
          <p:nvPr>
            <p:ph type="subTitle" sz="quarter" idx="1"/>
          </p:nvPr>
        </p:nvSpPr>
        <p:spPr>
          <a:xfrm>
            <a:off x="3351837" y="4958740"/>
            <a:ext cx="3485734" cy="56894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50031" indent="-250031" algn="l">
              <a:buSzPct val="145000"/>
              <a:buChar char="•"/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实时生成真实文档缩略图，文档查找更直观</a:t>
            </a:r>
          </a:p>
        </p:txBody>
      </p:sp>
      <p:pic>
        <p:nvPicPr>
          <p:cNvPr id="223" name="缩略图.png" descr="缩略图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1027406"/>
            <a:ext cx="8319467" cy="3788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权限管理"/>
          <p:cNvSpPr txBox="1">
            <a:spLocks noGrp="1"/>
          </p:cNvSpPr>
          <p:nvPr>
            <p:ph type="ctrTitle"/>
          </p:nvPr>
        </p:nvSpPr>
        <p:spPr>
          <a:xfrm>
            <a:off x="892969" y="165402"/>
            <a:ext cx="7358063" cy="56894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350520">
              <a:defRPr sz="4800"/>
            </a:lvl1pPr>
          </a:lstStyle>
          <a:p>
            <a:r>
              <a:t>权限管理</a:t>
            </a:r>
          </a:p>
        </p:txBody>
      </p:sp>
      <p:sp>
        <p:nvSpPr>
          <p:cNvPr id="226" name="支持组织架构，企业可根据需求自定义角色…"/>
          <p:cNvSpPr txBox="1">
            <a:spLocks noGrp="1"/>
          </p:cNvSpPr>
          <p:nvPr>
            <p:ph type="subTitle" sz="quarter" idx="1"/>
          </p:nvPr>
        </p:nvSpPr>
        <p:spPr>
          <a:xfrm>
            <a:off x="1410650" y="4685886"/>
            <a:ext cx="6386356" cy="784992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marL="163245" indent="-163245" algn="l">
              <a:buSzPct val="145000"/>
              <a:buChar char="•"/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支持组织架构，企业可根据需求自定义角色</a:t>
            </a:r>
          </a:p>
          <a:p>
            <a:pPr marL="163245" indent="-163245" algn="l">
              <a:buSzPct val="145000"/>
              <a:buChar char="•"/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细粒度的文档权限管理：文件只读，编辑，新建，删除，移动，拷贝，打印，下载，外发，重命名，搜索</a:t>
            </a:r>
          </a:p>
        </p:txBody>
      </p:sp>
      <p:grpSp>
        <p:nvGrpSpPr>
          <p:cNvPr id="229" name="成组"/>
          <p:cNvGrpSpPr/>
          <p:nvPr/>
        </p:nvGrpSpPr>
        <p:grpSpPr>
          <a:xfrm>
            <a:off x="827584" y="744676"/>
            <a:ext cx="7560840" cy="3879087"/>
            <a:chOff x="0" y="0"/>
            <a:chExt cx="12176386" cy="6620307"/>
          </a:xfrm>
        </p:grpSpPr>
        <p:pic>
          <p:nvPicPr>
            <p:cNvPr id="227" name="file list.png" descr="file lis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282865" cy="66203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权限设置.png" descr="权限设置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0800" y="0"/>
              <a:ext cx="9755587" cy="66203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文档操作日志"/>
          <p:cNvSpPr txBox="1">
            <a:spLocks noGrp="1"/>
          </p:cNvSpPr>
          <p:nvPr>
            <p:ph type="title" idx="4294967295"/>
          </p:nvPr>
        </p:nvSpPr>
        <p:spPr>
          <a:xfrm>
            <a:off x="892969" y="289721"/>
            <a:ext cx="7358063" cy="5689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50520">
              <a:defRPr sz="4800"/>
            </a:lvl1pPr>
          </a:lstStyle>
          <a:p>
            <a:r>
              <a:t>文档操作日志</a:t>
            </a:r>
          </a:p>
        </p:txBody>
      </p:sp>
      <p:sp>
        <p:nvSpPr>
          <p:cNvPr id="232" name="Drive 视图：日志保存所有团队成员操作记录…"/>
          <p:cNvSpPr txBox="1">
            <a:spLocks noGrp="1"/>
          </p:cNvSpPr>
          <p:nvPr>
            <p:ph type="body" sz="quarter" idx="4294967295"/>
          </p:nvPr>
        </p:nvSpPr>
        <p:spPr>
          <a:xfrm>
            <a:off x="1366121" y="4359008"/>
            <a:ext cx="3357907" cy="56894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161612" indent="-161612" defTabSz="377610">
              <a:spcBef>
                <a:spcPts val="0"/>
              </a:spcBef>
              <a:defRPr sz="1782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Drive 视图：日志保存所有团队成员操作记录</a:t>
            </a:r>
          </a:p>
          <a:p>
            <a:pPr marL="161612" indent="-161612" defTabSz="377610">
              <a:spcBef>
                <a:spcPts val="0"/>
              </a:spcBef>
              <a:defRPr sz="1782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单个文件：详细信息和操作记录</a:t>
            </a:r>
          </a:p>
        </p:txBody>
      </p:sp>
      <p:pic>
        <p:nvPicPr>
          <p:cNvPr id="233" name="日志.png" descr="日志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5656" y="1082839"/>
            <a:ext cx="2991423" cy="2835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detail view.png" descr="detail vie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5630" y="1099436"/>
            <a:ext cx="1914641" cy="3638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文档内容搜索"/>
          <p:cNvSpPr txBox="1">
            <a:spLocks noGrp="1"/>
          </p:cNvSpPr>
          <p:nvPr>
            <p:ph type="ctrTitle"/>
          </p:nvPr>
        </p:nvSpPr>
        <p:spPr>
          <a:xfrm>
            <a:off x="892969" y="289721"/>
            <a:ext cx="7358063" cy="56894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350520">
              <a:defRPr sz="4800"/>
            </a:lvl1pPr>
          </a:lstStyle>
          <a:p>
            <a:r>
              <a:t>文档内容搜索</a:t>
            </a:r>
          </a:p>
        </p:txBody>
      </p:sp>
      <p:sp>
        <p:nvSpPr>
          <p:cNvPr id="237" name="矩形"/>
          <p:cNvSpPr/>
          <p:nvPr/>
        </p:nvSpPr>
        <p:spPr>
          <a:xfrm>
            <a:off x="8514911" y="1720993"/>
            <a:ext cx="672521" cy="2634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167" tIns="33167" rIns="33167" bIns="33167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38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3730" y="1170964"/>
            <a:ext cx="7200800" cy="3598693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支持标题和文档内容搜索"/>
          <p:cNvSpPr txBox="1">
            <a:spLocks noGrp="1"/>
          </p:cNvSpPr>
          <p:nvPr>
            <p:ph type="subTitle" sz="quarter" idx="1"/>
          </p:nvPr>
        </p:nvSpPr>
        <p:spPr>
          <a:xfrm>
            <a:off x="3351837" y="4958740"/>
            <a:ext cx="3485734" cy="568949"/>
          </a:xfrm>
          <a:prstGeom prst="rect">
            <a:avLst/>
          </a:prstGeom>
        </p:spPr>
        <p:txBody>
          <a:bodyPr anchor="ctr"/>
          <a:lstStyle>
            <a:lvl1pPr marL="250031" indent="-250031" algn="l">
              <a:buSzPct val="145000"/>
              <a:buChar char="•"/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支持标题和文档内容搜索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简介"/>
          <p:cNvSpPr txBox="1">
            <a:spLocks noGrp="1"/>
          </p:cNvSpPr>
          <p:nvPr>
            <p:ph type="ctrTitle"/>
          </p:nvPr>
        </p:nvSpPr>
        <p:spPr>
          <a:xfrm>
            <a:off x="952014" y="769268"/>
            <a:ext cx="7358063" cy="56894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defRPr sz="4000"/>
            </a:lvl1pPr>
          </a:lstStyle>
          <a:p>
            <a:r>
              <a:rPr dirty="0" err="1"/>
              <a:t>简介</a:t>
            </a:r>
            <a:endParaRPr dirty="0"/>
          </a:p>
        </p:txBody>
      </p:sp>
      <p:sp>
        <p:nvSpPr>
          <p:cNvPr id="133" name="企业级云端 Office + 文档智能管理平台，解决企业文档数据的安全和效率问题。"/>
          <p:cNvSpPr txBox="1">
            <a:spLocks noGrp="1"/>
          </p:cNvSpPr>
          <p:nvPr>
            <p:ph type="subTitle" sz="half" idx="1"/>
          </p:nvPr>
        </p:nvSpPr>
        <p:spPr>
          <a:xfrm>
            <a:off x="1331640" y="3001516"/>
            <a:ext cx="6840760" cy="1225036"/>
          </a:xfrm>
          <a:prstGeom prst="rect">
            <a:avLst/>
          </a:prstGeom>
        </p:spPr>
        <p:txBody>
          <a:bodyPr anchor="ctr"/>
          <a:lstStyle/>
          <a:p>
            <a:pPr>
              <a:defRPr sz="2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 </a:t>
            </a:r>
            <a:r>
              <a:rPr dirty="0" err="1"/>
              <a:t>企业级</a:t>
            </a:r>
            <a:r>
              <a:rPr dirty="0" err="1">
                <a:latin typeface="Helvetica Neue"/>
                <a:ea typeface="Helvetica Neue"/>
                <a:cs typeface="Helvetica Neue"/>
                <a:sym typeface="Helvetica Neue"/>
              </a:rPr>
              <a:t>云端</a:t>
            </a: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 Office + </a:t>
            </a:r>
            <a:r>
              <a:rPr dirty="0" err="1" smtClean="0">
                <a:latin typeface="Helvetica Neue"/>
                <a:ea typeface="Helvetica Neue"/>
                <a:cs typeface="Helvetica Neue"/>
                <a:sym typeface="Helvetica Neue"/>
              </a:rPr>
              <a:t>文档智能管理</a:t>
            </a:r>
            <a:r>
              <a:rPr dirty="0" err="1" smtClean="0"/>
              <a:t>平台</a:t>
            </a:r>
            <a:endParaRPr lang="en-US" dirty="0" smtClean="0"/>
          </a:p>
          <a:p>
            <a:pPr>
              <a:defRPr sz="2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 err="1" smtClean="0"/>
              <a:t>解决企业文档数据的安全和效率问题</a:t>
            </a:r>
            <a:r>
              <a:rPr dirty="0"/>
              <a:t>。</a:t>
            </a:r>
          </a:p>
        </p:txBody>
      </p:sp>
      <p:pic>
        <p:nvPicPr>
          <p:cNvPr id="134" name="APP-12.png" descr="APP-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1960" y="1794291"/>
            <a:ext cx="838173" cy="801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移动端"/>
          <p:cNvSpPr txBox="1">
            <a:spLocks noGrp="1"/>
          </p:cNvSpPr>
          <p:nvPr>
            <p:ph type="ctrTitle"/>
          </p:nvPr>
        </p:nvSpPr>
        <p:spPr>
          <a:xfrm>
            <a:off x="892969" y="165402"/>
            <a:ext cx="7358063" cy="56894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350520">
              <a:defRPr sz="4800"/>
            </a:lvl1pPr>
          </a:lstStyle>
          <a:p>
            <a:r>
              <a:t>移动端</a:t>
            </a:r>
          </a:p>
        </p:txBody>
      </p:sp>
      <p:sp>
        <p:nvSpPr>
          <p:cNvPr id="242" name="移动端设置和文件列表…"/>
          <p:cNvSpPr txBox="1">
            <a:spLocks noGrp="1"/>
          </p:cNvSpPr>
          <p:nvPr>
            <p:ph type="subTitle" sz="quarter" idx="1"/>
          </p:nvPr>
        </p:nvSpPr>
        <p:spPr>
          <a:xfrm>
            <a:off x="3419872" y="5079355"/>
            <a:ext cx="2349934" cy="63564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63245" indent="-163245" algn="l">
              <a:buSzPct val="145000"/>
              <a:buChar char="•"/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400" dirty="0" err="1"/>
              <a:t>移动端设置和文件列表</a:t>
            </a:r>
            <a:endParaRPr sz="1400" dirty="0"/>
          </a:p>
          <a:p>
            <a:pPr marL="163245" indent="-163245" algn="l">
              <a:buSzPct val="145000"/>
              <a:buChar char="•"/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400" dirty="0" err="1"/>
              <a:t>支持文件预览和编辑</a:t>
            </a:r>
            <a:r>
              <a:rPr sz="1400" dirty="0"/>
              <a:t>**</a:t>
            </a:r>
          </a:p>
        </p:txBody>
      </p:sp>
      <p:pic>
        <p:nvPicPr>
          <p:cNvPr id="243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3619" y="913284"/>
            <a:ext cx="2071846" cy="4267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6056" y="913283"/>
            <a:ext cx="1963585" cy="4267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服务方式"/>
          <p:cNvSpPr txBox="1">
            <a:spLocks noGrp="1"/>
          </p:cNvSpPr>
          <p:nvPr>
            <p:ph type="ctrTitle"/>
          </p:nvPr>
        </p:nvSpPr>
        <p:spPr>
          <a:xfrm>
            <a:off x="818928" y="644498"/>
            <a:ext cx="7358063" cy="56894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defRPr sz="4000"/>
            </a:lvl1pPr>
          </a:lstStyle>
          <a:p>
            <a:r>
              <a:t>服务方式</a:t>
            </a:r>
          </a:p>
        </p:txBody>
      </p:sp>
      <p:sp>
        <p:nvSpPr>
          <p:cNvPr id="247" name="零门槛私有化部署，企业可根据自己的规模选择单结点部署或者可扩容的部署方式"/>
          <p:cNvSpPr txBox="1"/>
          <p:nvPr/>
        </p:nvSpPr>
        <p:spPr>
          <a:xfrm>
            <a:off x="684874" y="1447921"/>
            <a:ext cx="7518761" cy="86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>
              <a:spcBef>
                <a:spcPts val="600"/>
              </a:spcBef>
              <a:defRPr sz="26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零门槛私有化部署，企业可根据自己的规模选择单结点部署或者可扩容的部署方式</a:t>
            </a:r>
          </a:p>
        </p:txBody>
      </p:sp>
      <p:sp>
        <p:nvSpPr>
          <p:cNvPr id="248" name="提供完整的API，提供API开发文档和集成开发服务，为个业务系统的Office文件的预览编辑提供最优解决方案"/>
          <p:cNvSpPr txBox="1"/>
          <p:nvPr/>
        </p:nvSpPr>
        <p:spPr>
          <a:xfrm>
            <a:off x="405749" y="2423900"/>
            <a:ext cx="8184422" cy="86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>
              <a:spcBef>
                <a:spcPts val="600"/>
              </a:spcBef>
              <a:defRPr sz="26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提供完整的API，提供API开发文档和集成开发服务，为个业务系统的Office文件的预览编辑提供最优解决方案</a:t>
            </a:r>
          </a:p>
        </p:txBody>
      </p:sp>
      <p:pic>
        <p:nvPicPr>
          <p:cNvPr id="249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7191" y="3528381"/>
            <a:ext cx="4320480" cy="1775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系统融合"/>
          <p:cNvSpPr txBox="1">
            <a:spLocks noGrp="1"/>
          </p:cNvSpPr>
          <p:nvPr>
            <p:ph type="ctrTitle"/>
          </p:nvPr>
        </p:nvSpPr>
        <p:spPr>
          <a:xfrm>
            <a:off x="818928" y="644498"/>
            <a:ext cx="7358063" cy="56894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defRPr sz="4000"/>
            </a:lvl1pPr>
          </a:lstStyle>
          <a:p>
            <a:r>
              <a:t>系统融合</a:t>
            </a:r>
          </a:p>
        </p:txBody>
      </p:sp>
      <p:sp>
        <p:nvSpPr>
          <p:cNvPr id="252" name="身份认证  提供账户体系的 API 接口，与企业内部账户认证体系融合…"/>
          <p:cNvSpPr txBox="1">
            <a:spLocks noGrp="1"/>
          </p:cNvSpPr>
          <p:nvPr>
            <p:ph type="subTitle" idx="1"/>
          </p:nvPr>
        </p:nvSpPr>
        <p:spPr>
          <a:xfrm>
            <a:off x="1050863" y="1200986"/>
            <a:ext cx="7225215" cy="3855690"/>
          </a:xfrm>
          <a:prstGeom prst="rect">
            <a:avLst/>
          </a:prstGeom>
        </p:spPr>
        <p:txBody>
          <a:bodyPr anchor="ctr"/>
          <a:lstStyle/>
          <a:p>
            <a:pPr algn="l" defTabSz="8292">
              <a:lnSpc>
                <a:spcPts val="1241"/>
              </a:lnSpc>
              <a:tabLst>
                <a:tab pos="232171" algn="l"/>
                <a:tab pos="464342" algn="l"/>
                <a:tab pos="696514" algn="l"/>
                <a:tab pos="928685" algn="l"/>
                <a:tab pos="1160856" algn="l"/>
                <a:tab pos="1393027" algn="l"/>
                <a:tab pos="1625199" algn="l"/>
                <a:tab pos="1857370" algn="l"/>
                <a:tab pos="2089541" algn="l"/>
                <a:tab pos="2321712" algn="l"/>
                <a:tab pos="2553884" algn="l"/>
                <a:tab pos="2786055" algn="l"/>
              </a:tabLst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身份认证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sz="1600" dirty="0" err="1"/>
              <a:t>提供账户体系的</a:t>
            </a:r>
            <a:r>
              <a:rPr sz="1600" dirty="0"/>
              <a:t> API </a:t>
            </a:r>
            <a:r>
              <a:rPr sz="1600" dirty="0" err="1"/>
              <a:t>接口，</a:t>
            </a:r>
            <a:r>
              <a:rPr sz="1600" dirty="0" err="1" smtClean="0"/>
              <a:t>与企业内部账户认证体系融合</a:t>
            </a:r>
            <a:endParaRPr lang="en-US" sz="1600" dirty="0" smtClean="0"/>
          </a:p>
          <a:p>
            <a:pPr algn="l" defTabSz="8292">
              <a:lnSpc>
                <a:spcPts val="1241"/>
              </a:lnSpc>
              <a:tabLst>
                <a:tab pos="232171" algn="l"/>
                <a:tab pos="464342" algn="l"/>
                <a:tab pos="696514" algn="l"/>
                <a:tab pos="928685" algn="l"/>
                <a:tab pos="1160856" algn="l"/>
                <a:tab pos="1393027" algn="l"/>
                <a:tab pos="1625199" algn="l"/>
                <a:tab pos="1857370" algn="l"/>
                <a:tab pos="2089541" algn="l"/>
                <a:tab pos="2321712" algn="l"/>
                <a:tab pos="2553884" algn="l"/>
                <a:tab pos="2786055" algn="l"/>
              </a:tabLst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600" dirty="0"/>
          </a:p>
          <a:p>
            <a:pPr algn="l" defTabSz="8292">
              <a:lnSpc>
                <a:spcPts val="1241"/>
              </a:lnSpc>
              <a:tabLst>
                <a:tab pos="232171" algn="l"/>
                <a:tab pos="464342" algn="l"/>
                <a:tab pos="696514" algn="l"/>
                <a:tab pos="928685" algn="l"/>
                <a:tab pos="1160856" algn="l"/>
                <a:tab pos="1393027" algn="l"/>
                <a:tab pos="1625199" algn="l"/>
                <a:tab pos="1857370" algn="l"/>
                <a:tab pos="2089541" algn="l"/>
                <a:tab pos="2321712" algn="l"/>
                <a:tab pos="2553884" algn="l"/>
                <a:tab pos="2786055" algn="l"/>
              </a:tabLst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dirty="0"/>
          </a:p>
          <a:p>
            <a:pPr algn="l" defTabSz="8292">
              <a:lnSpc>
                <a:spcPts val="1241"/>
              </a:lnSpc>
              <a:tabLst>
                <a:tab pos="232171" algn="l"/>
                <a:tab pos="464342" algn="l"/>
                <a:tab pos="696514" algn="l"/>
                <a:tab pos="928685" algn="l"/>
                <a:tab pos="1160856" algn="l"/>
                <a:tab pos="1393027" algn="l"/>
                <a:tab pos="1625199" algn="l"/>
                <a:tab pos="1857370" algn="l"/>
                <a:tab pos="2089541" algn="l"/>
                <a:tab pos="2321712" algn="l"/>
                <a:tab pos="2553884" algn="l"/>
                <a:tab pos="2786055" algn="l"/>
              </a:tabLst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组织结构</a:t>
            </a:r>
            <a:r>
              <a:rPr dirty="0"/>
              <a:t>  </a:t>
            </a:r>
            <a:r>
              <a:rPr sz="1600" dirty="0" err="1"/>
              <a:t>提供组织结构导入的API，可以企业组织内部组织结构无缝导入</a:t>
            </a:r>
            <a:endParaRPr sz="1600" dirty="0"/>
          </a:p>
          <a:p>
            <a:pPr algn="l" defTabSz="8292">
              <a:lnSpc>
                <a:spcPts val="1241"/>
              </a:lnSpc>
              <a:tabLst>
                <a:tab pos="232171" algn="l"/>
                <a:tab pos="464342" algn="l"/>
                <a:tab pos="696514" algn="l"/>
                <a:tab pos="928685" algn="l"/>
                <a:tab pos="1160856" algn="l"/>
                <a:tab pos="1393027" algn="l"/>
                <a:tab pos="1625199" algn="l"/>
                <a:tab pos="1857370" algn="l"/>
                <a:tab pos="2089541" algn="l"/>
                <a:tab pos="2321712" algn="l"/>
                <a:tab pos="2553884" algn="l"/>
                <a:tab pos="2786055" algn="l"/>
              </a:tabLst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dirty="0"/>
          </a:p>
          <a:p>
            <a:pPr algn="l" defTabSz="8292">
              <a:lnSpc>
                <a:spcPct val="120000"/>
              </a:lnSpc>
              <a:tabLst>
                <a:tab pos="232171" algn="l"/>
                <a:tab pos="464342" algn="l"/>
                <a:tab pos="696514" algn="l"/>
                <a:tab pos="928685" algn="l"/>
                <a:tab pos="1160856" algn="l"/>
                <a:tab pos="1393027" algn="l"/>
                <a:tab pos="1625199" algn="l"/>
                <a:tab pos="1857370" algn="l"/>
                <a:tab pos="2089541" algn="l"/>
                <a:tab pos="2321712" algn="l"/>
                <a:tab pos="2553884" algn="l"/>
                <a:tab pos="2786055" algn="l"/>
              </a:tabLst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编辑预览</a:t>
            </a:r>
            <a:r>
              <a:rPr dirty="0"/>
              <a:t> </a:t>
            </a:r>
            <a:r>
              <a:rPr lang="en-US" dirty="0" smtClean="0"/>
              <a:t> </a:t>
            </a:r>
            <a:r>
              <a:rPr sz="1600" dirty="0" smtClean="0"/>
              <a:t>提供编辑预览</a:t>
            </a:r>
            <a:r>
              <a:rPr sz="1600" dirty="0"/>
              <a:t>API，企业内部系统（邮件，OA，ERP，项目管理等）中的Office附件也能使用毕升在线文件服务来预览，编辑Office文件，并且重新存入到原系统中去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genda"/>
          <p:cNvSpPr txBox="1">
            <a:spLocks noGrp="1"/>
          </p:cNvSpPr>
          <p:nvPr>
            <p:ph type="ctrTitle"/>
          </p:nvPr>
        </p:nvSpPr>
        <p:spPr>
          <a:xfrm>
            <a:off x="892969" y="521097"/>
            <a:ext cx="7358063" cy="56894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defRPr sz="4000"/>
            </a:lvl1pPr>
          </a:lstStyle>
          <a:p>
            <a:r>
              <a:rPr dirty="0"/>
              <a:t>Agenda</a:t>
            </a:r>
          </a:p>
        </p:txBody>
      </p:sp>
      <p:sp>
        <p:nvSpPr>
          <p:cNvPr id="137" name="1. 企业级云端 Office…"/>
          <p:cNvSpPr txBox="1">
            <a:spLocks noGrp="1"/>
          </p:cNvSpPr>
          <p:nvPr>
            <p:ph type="subTitle" sz="half" idx="1"/>
          </p:nvPr>
        </p:nvSpPr>
        <p:spPr>
          <a:xfrm>
            <a:off x="2325183" y="1350738"/>
            <a:ext cx="4623205" cy="2899092"/>
          </a:xfrm>
          <a:prstGeom prst="rect">
            <a:avLst/>
          </a:prstGeom>
        </p:spPr>
        <p:txBody>
          <a:bodyPr anchor="ctr"/>
          <a:lstStyle/>
          <a:p>
            <a:pPr algn="l">
              <a:defRPr sz="2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1. </a:t>
            </a:r>
            <a:r>
              <a:rPr dirty="0" err="1"/>
              <a:t>企业级云端</a:t>
            </a:r>
            <a:r>
              <a:rPr dirty="0"/>
              <a:t> Office </a:t>
            </a:r>
          </a:p>
          <a:p>
            <a:pPr algn="l">
              <a:defRPr sz="2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2. </a:t>
            </a:r>
            <a:r>
              <a:rPr dirty="0" err="1"/>
              <a:t>文档智能管理平台</a:t>
            </a:r>
            <a:endParaRPr dirty="0"/>
          </a:p>
          <a:p>
            <a:pPr algn="l">
              <a:defRPr sz="2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3. </a:t>
            </a:r>
            <a:r>
              <a:rPr dirty="0" err="1"/>
              <a:t>系统架构</a:t>
            </a:r>
            <a:endParaRPr dirty="0"/>
          </a:p>
          <a:p>
            <a:pPr algn="l">
              <a:defRPr sz="2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4. </a:t>
            </a:r>
            <a:r>
              <a:rPr dirty="0" err="1"/>
              <a:t>企业部署</a:t>
            </a:r>
            <a:endParaRPr dirty="0"/>
          </a:p>
          <a:p>
            <a:pPr algn="l">
              <a:defRPr sz="2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5. </a:t>
            </a:r>
            <a:r>
              <a:rPr dirty="0" err="1"/>
              <a:t>系统融合</a:t>
            </a:r>
            <a:endParaRPr dirty="0"/>
          </a:p>
          <a:p>
            <a:pPr algn="l">
              <a:defRPr sz="2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云端 Office"/>
          <p:cNvSpPr txBox="1">
            <a:spLocks noGrp="1"/>
          </p:cNvSpPr>
          <p:nvPr>
            <p:ph type="ctrTitle"/>
          </p:nvPr>
        </p:nvSpPr>
        <p:spPr>
          <a:xfrm>
            <a:off x="843511" y="283777"/>
            <a:ext cx="7358063" cy="6105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43991">
              <a:defRPr sz="5320"/>
            </a:lvl1pPr>
          </a:lstStyle>
          <a:p>
            <a:r>
              <a:rPr dirty="0" err="1"/>
              <a:t>云端</a:t>
            </a:r>
            <a:r>
              <a:rPr dirty="0"/>
              <a:t> Office</a:t>
            </a:r>
          </a:p>
        </p:txBody>
      </p:sp>
      <p:sp>
        <p:nvSpPr>
          <p:cNvPr id="140" name="团队协作办公"/>
          <p:cNvSpPr txBox="1"/>
          <p:nvPr/>
        </p:nvSpPr>
        <p:spPr>
          <a:xfrm>
            <a:off x="993909" y="4565138"/>
            <a:ext cx="1307706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>
                <a:solidFill>
                  <a:srgbClr val="78ACF0"/>
                </a:solidFill>
              </a:defRPr>
            </a:lvl1pPr>
          </a:lstStyle>
          <a:p>
            <a:r>
              <a:t>团队协作办公</a:t>
            </a:r>
          </a:p>
        </p:txBody>
      </p:sp>
      <p:sp>
        <p:nvSpPr>
          <p:cNvPr id="141" name="多人协同编辑"/>
          <p:cNvSpPr txBox="1"/>
          <p:nvPr/>
        </p:nvSpPr>
        <p:spPr>
          <a:xfrm>
            <a:off x="6618029" y="1214649"/>
            <a:ext cx="1307706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167" tIns="33167" rIns="33167" bIns="33167" anchor="ctr">
            <a:spAutoFit/>
          </a:bodyPr>
          <a:lstStyle/>
          <a:p>
            <a:r>
              <a:rPr dirty="0" err="1"/>
              <a:t>多人协同编辑</a:t>
            </a:r>
            <a:endParaRPr dirty="0"/>
          </a:p>
        </p:txBody>
      </p:sp>
      <p:sp>
        <p:nvSpPr>
          <p:cNvPr id="142" name="版本历史"/>
          <p:cNvSpPr txBox="1"/>
          <p:nvPr/>
        </p:nvSpPr>
        <p:spPr>
          <a:xfrm>
            <a:off x="6882292" y="3578682"/>
            <a:ext cx="894131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167" tIns="33167" rIns="33167" bIns="33167" anchor="ctr">
            <a:spAutoFit/>
          </a:bodyPr>
          <a:lstStyle/>
          <a:p>
            <a:r>
              <a:rPr dirty="0" err="1"/>
              <a:t>版本历史</a:t>
            </a:r>
            <a:endParaRPr dirty="0"/>
          </a:p>
        </p:txBody>
      </p:sp>
      <p:sp>
        <p:nvSpPr>
          <p:cNvPr id="143" name="文件服务"/>
          <p:cNvSpPr txBox="1"/>
          <p:nvPr/>
        </p:nvSpPr>
        <p:spPr>
          <a:xfrm>
            <a:off x="3915904" y="3583744"/>
            <a:ext cx="894131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167" tIns="33167" rIns="33167" bIns="33167" anchor="ctr">
            <a:spAutoFit/>
          </a:bodyPr>
          <a:lstStyle/>
          <a:p>
            <a:r>
              <a:rPr dirty="0" err="1"/>
              <a:t>文件服务</a:t>
            </a:r>
            <a:endParaRPr dirty="0"/>
          </a:p>
        </p:txBody>
      </p:sp>
      <p:sp>
        <p:nvSpPr>
          <p:cNvPr id="144" name="云端 Word,Excel,PPT"/>
          <p:cNvSpPr txBox="1"/>
          <p:nvPr/>
        </p:nvSpPr>
        <p:spPr>
          <a:xfrm>
            <a:off x="3352449" y="1214649"/>
            <a:ext cx="2021043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167" tIns="33167" rIns="33167" bIns="33167" anchor="ctr">
            <a:spAutoFit/>
          </a:bodyPr>
          <a:lstStyle/>
          <a:p>
            <a:r>
              <a:rPr dirty="0" err="1"/>
              <a:t>云端</a:t>
            </a:r>
            <a:r>
              <a:rPr dirty="0"/>
              <a:t> </a:t>
            </a:r>
            <a:r>
              <a:rPr b="0" dirty="0" err="1">
                <a:latin typeface="Helvetica Neue Thin"/>
                <a:ea typeface="Helvetica Neue Thin"/>
                <a:cs typeface="Helvetica Neue Thin"/>
                <a:sym typeface="Helvetica Neue Thin"/>
              </a:rPr>
              <a:t>Word,Excel,PPT</a:t>
            </a:r>
            <a:endParaRPr b="0" dirty="0"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5" name="100%兼容MS Office"/>
          <p:cNvSpPr txBox="1"/>
          <p:nvPr/>
        </p:nvSpPr>
        <p:spPr>
          <a:xfrm>
            <a:off x="3497894" y="2526161"/>
            <a:ext cx="1835095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167" tIns="33167" rIns="33167" bIns="33167" anchor="ctr">
            <a:spAutoFit/>
          </a:bodyPr>
          <a:lstStyle/>
          <a:p>
            <a:r>
              <a:rPr dirty="0"/>
              <a:t>100%兼容MS Office</a:t>
            </a:r>
          </a:p>
        </p:txBody>
      </p:sp>
      <p:pic>
        <p:nvPicPr>
          <p:cNvPr id="14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326" y="1178088"/>
            <a:ext cx="2142872" cy="2932457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版本差异可视化，每一步编辑操作都被保存，谁修改了文件，修改了什么内容，一目了然。版本可恢复。"/>
          <p:cNvSpPr txBox="1"/>
          <p:nvPr/>
        </p:nvSpPr>
        <p:spPr>
          <a:xfrm>
            <a:off x="6156177" y="4046991"/>
            <a:ext cx="2357354" cy="805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sz="1200" dirty="0" err="1"/>
              <a:t>版本差异可视化，每一步编辑操作都被保存，谁修改了文件，修改了什么内容，一目了然。版本可恢复</a:t>
            </a:r>
            <a:r>
              <a:rPr sz="1200" dirty="0"/>
              <a:t>。</a:t>
            </a:r>
          </a:p>
        </p:txBody>
      </p:sp>
      <p:sp>
        <p:nvSpPr>
          <p:cNvPr id="149" name="团队审核word, ppt文档的效率神器；世界上最好用的协同excel编辑器，可以多人编辑还带公式、排序、筛选、图表等全部功能。"/>
          <p:cNvSpPr txBox="1"/>
          <p:nvPr/>
        </p:nvSpPr>
        <p:spPr>
          <a:xfrm>
            <a:off x="6156176" y="1680375"/>
            <a:ext cx="2357354" cy="805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sz="1200" dirty="0" err="1"/>
              <a:t>团队审核word</a:t>
            </a:r>
            <a:r>
              <a:rPr sz="1200" dirty="0"/>
              <a:t>, </a:t>
            </a:r>
            <a:r>
              <a:rPr sz="1200" dirty="0" err="1"/>
              <a:t>ppt文档的效率神器；世界上最好用的协同excel编辑器，可以多人编辑还带公式、排序、筛选、图表等全部功能</a:t>
            </a:r>
            <a:r>
              <a:rPr sz="1200" dirty="0"/>
              <a:t>。</a:t>
            </a:r>
          </a:p>
        </p:txBody>
      </p:sp>
      <p:pic>
        <p:nvPicPr>
          <p:cNvPr id="150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20282" y="1650958"/>
            <a:ext cx="446485" cy="461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2200" y="1654429"/>
            <a:ext cx="446485" cy="461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图像" descr="图像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54367" y="1654429"/>
            <a:ext cx="446485" cy="46136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与一般笔记和协作文档不同的是，…"/>
          <p:cNvSpPr txBox="1"/>
          <p:nvPr/>
        </p:nvSpPr>
        <p:spPr>
          <a:xfrm>
            <a:off x="3167701" y="2815036"/>
            <a:ext cx="2932533" cy="620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3167" tIns="33167" rIns="33167" bIns="33167" anchor="ctr">
            <a:spAutoFit/>
          </a:bodyPr>
          <a:lstStyle/>
          <a:p>
            <a:pPr algn="l"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200" dirty="0" err="1"/>
              <a:t>与一般笔记和协作文档不同的是</a:t>
            </a:r>
            <a:r>
              <a:rPr sz="1200" dirty="0"/>
              <a:t>，</a:t>
            </a:r>
          </a:p>
          <a:p>
            <a:pPr algn="l"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200" dirty="0" err="1"/>
              <a:t>可以一键上传Office文档并在线编辑</a:t>
            </a:r>
            <a:r>
              <a:rPr sz="1200" dirty="0"/>
              <a:t>；</a:t>
            </a:r>
          </a:p>
          <a:p>
            <a:pPr algn="l"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200" dirty="0" err="1"/>
              <a:t>直接保存Office格式文档和PDF文档</a:t>
            </a:r>
            <a:endParaRPr sz="1200" dirty="0"/>
          </a:p>
        </p:txBody>
      </p:sp>
      <p:sp>
        <p:nvSpPr>
          <p:cNvPr id="154" name="修订追踪"/>
          <p:cNvSpPr txBox="1"/>
          <p:nvPr/>
        </p:nvSpPr>
        <p:spPr>
          <a:xfrm>
            <a:off x="6824816" y="2522440"/>
            <a:ext cx="894131" cy="31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167" tIns="33167" rIns="33167" bIns="33167" anchor="ctr">
            <a:spAutoFit/>
          </a:bodyPr>
          <a:lstStyle/>
          <a:p>
            <a:r>
              <a:rPr dirty="0" err="1"/>
              <a:t>修订追踪</a:t>
            </a:r>
            <a:endParaRPr dirty="0"/>
          </a:p>
        </p:txBody>
      </p:sp>
      <p:sp>
        <p:nvSpPr>
          <p:cNvPr id="155" name="文档审阅过程中可以打开修订追踪，任何更改都会标注出来，不同人的更改使用不同颜色标注。"/>
          <p:cNvSpPr txBox="1"/>
          <p:nvPr/>
        </p:nvSpPr>
        <p:spPr>
          <a:xfrm>
            <a:off x="6169535" y="2815036"/>
            <a:ext cx="2357354" cy="620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sz="1200" dirty="0" err="1"/>
              <a:t>文档审阅过程中可以打开修订追踪，任何更改都会标注出来，不同人的更改使用不同颜色标注</a:t>
            </a:r>
            <a:r>
              <a:rPr sz="1200" dirty="0"/>
              <a:t>。</a:t>
            </a:r>
          </a:p>
        </p:txBody>
      </p:sp>
      <p:sp>
        <p:nvSpPr>
          <p:cNvPr id="19" name="与一般笔记和协作文档不同的是，…"/>
          <p:cNvSpPr txBox="1"/>
          <p:nvPr/>
        </p:nvSpPr>
        <p:spPr>
          <a:xfrm>
            <a:off x="3154343" y="3798524"/>
            <a:ext cx="2932533" cy="1544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3167" tIns="33167" rIns="33167" bIns="33167" anchor="ctr">
            <a:spAutoFit/>
          </a:bodyPr>
          <a:lstStyle/>
          <a:p>
            <a:pPr algn="l"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zh-CN" altLang="en-US" sz="1200" dirty="0"/>
              <a:t>支持</a:t>
            </a:r>
            <a:r>
              <a:rPr lang="en-US" altLang="zh-CN" sz="1200" dirty="0"/>
              <a:t>100+</a:t>
            </a:r>
            <a:r>
              <a:rPr lang="zh-CN" altLang="en-US" sz="1200" dirty="0"/>
              <a:t>格式文件的在线预览和编辑：</a:t>
            </a:r>
          </a:p>
          <a:p>
            <a:pPr algn="l"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altLang="zh-CN" sz="1200" dirty="0"/>
              <a:t>Office</a:t>
            </a:r>
            <a:r>
              <a:rPr lang="zh-CN" altLang="en-US" sz="1200" dirty="0"/>
              <a:t>（</a:t>
            </a:r>
            <a:r>
              <a:rPr lang="en-US" altLang="zh-CN" sz="1200" dirty="0"/>
              <a:t>word</a:t>
            </a:r>
            <a:r>
              <a:rPr lang="zh-CN" altLang="en-US" sz="1200" dirty="0"/>
              <a:t>、</a:t>
            </a:r>
            <a:r>
              <a:rPr lang="en-US" altLang="zh-CN" sz="1200" dirty="0"/>
              <a:t>excel</a:t>
            </a:r>
            <a:r>
              <a:rPr lang="zh-CN" altLang="en-US" sz="1200" dirty="0"/>
              <a:t>、</a:t>
            </a:r>
            <a:r>
              <a:rPr lang="en-US" altLang="zh-CN" sz="1200" dirty="0" err="1"/>
              <a:t>ppt</a:t>
            </a:r>
            <a:r>
              <a:rPr lang="zh-CN" altLang="en-US" sz="1200" dirty="0"/>
              <a:t>）、</a:t>
            </a:r>
            <a:r>
              <a:rPr lang="en-US" altLang="zh-CN" sz="1200" dirty="0"/>
              <a:t>PDF</a:t>
            </a:r>
            <a:r>
              <a:rPr lang="zh-CN" altLang="en-US" sz="1200" dirty="0"/>
              <a:t>等常见办公文件</a:t>
            </a:r>
            <a:r>
              <a:rPr lang="en-US" altLang="zh-CN" sz="1200" dirty="0"/>
              <a:t>;</a:t>
            </a:r>
          </a:p>
          <a:p>
            <a:pPr algn="l"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zh-CN" altLang="en-US" sz="1200" dirty="0"/>
              <a:t>图片，音视频文件</a:t>
            </a:r>
            <a:r>
              <a:rPr lang="en-US" altLang="zh-CN" sz="1200" dirty="0"/>
              <a:t>;</a:t>
            </a:r>
          </a:p>
          <a:p>
            <a:pPr algn="l"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altLang="zh-CN" sz="1200" dirty="0"/>
              <a:t>Markdown </a:t>
            </a:r>
            <a:r>
              <a:rPr lang="zh-CN" altLang="en-US" sz="1200" dirty="0"/>
              <a:t>文件；</a:t>
            </a:r>
          </a:p>
          <a:p>
            <a:pPr algn="l"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zh-CN" altLang="en-US" sz="1200" dirty="0"/>
              <a:t>各种带语法高亮的源码文件</a:t>
            </a:r>
            <a:r>
              <a:rPr lang="en-US" altLang="zh-CN" sz="1200" dirty="0"/>
              <a:t>(html, </a:t>
            </a:r>
            <a:r>
              <a:rPr lang="en-US" altLang="zh-CN" sz="1200" dirty="0" err="1"/>
              <a:t>js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etc</a:t>
            </a:r>
            <a:r>
              <a:rPr lang="en-US" altLang="zh-CN" sz="1200" dirty="0"/>
              <a:t>);</a:t>
            </a:r>
          </a:p>
          <a:p>
            <a:pPr algn="l"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altLang="zh-CN" sz="1200" dirty="0"/>
              <a:t>CAD</a:t>
            </a:r>
            <a:r>
              <a:rPr lang="zh-CN" altLang="en-US" sz="1200" dirty="0"/>
              <a:t>、</a:t>
            </a:r>
            <a:r>
              <a:rPr lang="en-US" altLang="zh-CN" sz="1200" dirty="0"/>
              <a:t>PSD</a:t>
            </a:r>
            <a:r>
              <a:rPr lang="zh-CN" altLang="en-US" sz="1200" dirty="0"/>
              <a:t>、</a:t>
            </a:r>
            <a:r>
              <a:rPr lang="en-US" altLang="zh-CN" sz="1200" dirty="0"/>
              <a:t>DWG</a:t>
            </a:r>
            <a:r>
              <a:rPr lang="zh-CN" altLang="en-US" sz="1200" dirty="0"/>
              <a:t>、</a:t>
            </a:r>
            <a:r>
              <a:rPr lang="en-US" altLang="zh-CN" sz="1200" dirty="0"/>
              <a:t>AI </a:t>
            </a:r>
            <a:r>
              <a:rPr lang="zh-CN" altLang="en-US" sz="1200" dirty="0"/>
              <a:t>等专业格式文件</a:t>
            </a:r>
            <a:endParaRPr sz="12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云端 Office - Word"/>
          <p:cNvSpPr txBox="1">
            <a:spLocks noGrp="1"/>
          </p:cNvSpPr>
          <p:nvPr>
            <p:ph type="ctrTitle"/>
          </p:nvPr>
        </p:nvSpPr>
        <p:spPr>
          <a:xfrm>
            <a:off x="892969" y="289721"/>
            <a:ext cx="7358063" cy="56894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350520">
              <a:defRPr sz="4800"/>
            </a:lvl1pPr>
          </a:lstStyle>
          <a:p>
            <a:r>
              <a:t>云端 Office - Word</a:t>
            </a:r>
          </a:p>
        </p:txBody>
      </p:sp>
      <p:pic>
        <p:nvPicPr>
          <p:cNvPr id="158" name="word大.png" descr="word大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592" y="851215"/>
            <a:ext cx="7200800" cy="4518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云端 Office - Excel"/>
          <p:cNvSpPr txBox="1">
            <a:spLocks noGrp="1"/>
          </p:cNvSpPr>
          <p:nvPr>
            <p:ph type="ctrTitle"/>
          </p:nvPr>
        </p:nvSpPr>
        <p:spPr>
          <a:xfrm>
            <a:off x="892969" y="289721"/>
            <a:ext cx="7358063" cy="56894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350520">
              <a:defRPr sz="4800"/>
            </a:lvl1pPr>
          </a:lstStyle>
          <a:p>
            <a:r>
              <a:t>云端 Office - Excel</a:t>
            </a:r>
          </a:p>
        </p:txBody>
      </p:sp>
      <p:pic>
        <p:nvPicPr>
          <p:cNvPr id="161" name="excel大.png" descr="excel大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584" y="996922"/>
            <a:ext cx="7416824" cy="4518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云端 Office - ppt"/>
          <p:cNvSpPr txBox="1">
            <a:spLocks noGrp="1"/>
          </p:cNvSpPr>
          <p:nvPr>
            <p:ph type="ctrTitle"/>
          </p:nvPr>
        </p:nvSpPr>
        <p:spPr>
          <a:xfrm>
            <a:off x="892969" y="289721"/>
            <a:ext cx="7358063" cy="56894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350520">
              <a:defRPr sz="4800"/>
            </a:lvl1pPr>
          </a:lstStyle>
          <a:p>
            <a:r>
              <a:t>云端 Office - ppt</a:t>
            </a:r>
          </a:p>
        </p:txBody>
      </p:sp>
      <p:pic>
        <p:nvPicPr>
          <p:cNvPr id="164" name="ppt大.png" descr="ppt大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576" y="985292"/>
            <a:ext cx="7488832" cy="4518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批注"/>
          <p:cNvSpPr txBox="1">
            <a:spLocks noGrp="1"/>
          </p:cNvSpPr>
          <p:nvPr>
            <p:ph type="ctrTitle"/>
          </p:nvPr>
        </p:nvSpPr>
        <p:spPr>
          <a:xfrm>
            <a:off x="892969" y="289721"/>
            <a:ext cx="7358063" cy="56894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350520">
              <a:defRPr sz="4800"/>
            </a:lvl1pPr>
          </a:lstStyle>
          <a:p>
            <a:r>
              <a:t>批注</a:t>
            </a:r>
          </a:p>
        </p:txBody>
      </p:sp>
      <p:pic>
        <p:nvPicPr>
          <p:cNvPr id="167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925421"/>
            <a:ext cx="7785585" cy="3855074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选择内容加批注，可以@其他成员，可以回复批注直接讨论…"/>
          <p:cNvSpPr txBox="1">
            <a:spLocks noGrp="1"/>
          </p:cNvSpPr>
          <p:nvPr>
            <p:ph type="subTitle" sz="quarter" idx="1"/>
          </p:nvPr>
        </p:nvSpPr>
        <p:spPr>
          <a:xfrm>
            <a:off x="2407758" y="4841705"/>
            <a:ext cx="5182237" cy="568949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163245" indent="-163245" algn="l">
              <a:buSzPct val="145000"/>
              <a:buChar char="•"/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选择内容加批注，可以@其他成员，可以回复批注直接讨论</a:t>
            </a:r>
          </a:p>
          <a:p>
            <a:pPr marL="163245" indent="-163245" algn="l">
              <a:buSzPct val="145000"/>
              <a:buChar char="•"/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点击右侧栏批注图标打开批注导航栏，可以跳转到相应位置</a:t>
            </a:r>
          </a:p>
        </p:txBody>
      </p:sp>
      <p:sp>
        <p:nvSpPr>
          <p:cNvPr id="169" name="线条"/>
          <p:cNvSpPr/>
          <p:nvPr/>
        </p:nvSpPr>
        <p:spPr>
          <a:xfrm flipV="1">
            <a:off x="5002288" y="2629015"/>
            <a:ext cx="1139421" cy="2275233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33167" tIns="33167" rIns="33167" bIns="33167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0" name="线条"/>
          <p:cNvSpPr/>
          <p:nvPr/>
        </p:nvSpPr>
        <p:spPr>
          <a:xfrm flipV="1">
            <a:off x="6824703" y="3705609"/>
            <a:ext cx="695793" cy="1431852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33167" tIns="33167" rIns="33167" bIns="33167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批注过滤"/>
          <p:cNvSpPr txBox="1">
            <a:spLocks noGrp="1"/>
          </p:cNvSpPr>
          <p:nvPr>
            <p:ph type="ctrTitle"/>
          </p:nvPr>
        </p:nvSpPr>
        <p:spPr>
          <a:xfrm>
            <a:off x="892969" y="289721"/>
            <a:ext cx="7358063" cy="56894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350520">
              <a:defRPr sz="4800"/>
            </a:lvl1pPr>
          </a:lstStyle>
          <a:p>
            <a:r>
              <a:t>批注过滤</a:t>
            </a:r>
          </a:p>
        </p:txBody>
      </p:sp>
      <p:sp>
        <p:nvSpPr>
          <p:cNvPr id="173" name="右侧栏批注过滤器**，选择只看谁的批注"/>
          <p:cNvSpPr txBox="1">
            <a:spLocks noGrp="1"/>
          </p:cNvSpPr>
          <p:nvPr>
            <p:ph type="subTitle" sz="quarter" idx="1"/>
          </p:nvPr>
        </p:nvSpPr>
        <p:spPr>
          <a:xfrm>
            <a:off x="2407758" y="4841705"/>
            <a:ext cx="5182237" cy="568949"/>
          </a:xfrm>
          <a:prstGeom prst="rect">
            <a:avLst/>
          </a:prstGeom>
        </p:spPr>
        <p:txBody>
          <a:bodyPr anchor="ctr"/>
          <a:lstStyle>
            <a:lvl1pPr marL="250031" indent="-250031" algn="l">
              <a:buSzPct val="145000"/>
              <a:buChar char="•"/>
              <a:defRPr sz="1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右侧栏批注过滤器**，选择只看谁的批注</a:t>
            </a:r>
          </a:p>
        </p:txBody>
      </p:sp>
      <p:pic>
        <p:nvPicPr>
          <p:cNvPr id="174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600" y="935266"/>
            <a:ext cx="7200800" cy="3844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29213" y="1722587"/>
            <a:ext cx="1203227" cy="80335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线条"/>
          <p:cNvSpPr/>
          <p:nvPr/>
        </p:nvSpPr>
        <p:spPr>
          <a:xfrm flipV="1">
            <a:off x="5510521" y="2397639"/>
            <a:ext cx="1769561" cy="2680233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33167" tIns="33167" rIns="33167" bIns="33167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384</Words>
  <Application>Microsoft Office PowerPoint</Application>
  <PresentationFormat>全屏显示(16:10)</PresentationFormat>
  <Paragraphs>95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White</vt:lpstr>
      <vt:lpstr>PowerPoint 演示文稿</vt:lpstr>
      <vt:lpstr>简介</vt:lpstr>
      <vt:lpstr>Agenda</vt:lpstr>
      <vt:lpstr>云端 Office</vt:lpstr>
      <vt:lpstr>云端 Office - Word</vt:lpstr>
      <vt:lpstr>云端 Office - Excel</vt:lpstr>
      <vt:lpstr>云端 Office - ppt</vt:lpstr>
      <vt:lpstr>批注</vt:lpstr>
      <vt:lpstr>批注过滤</vt:lpstr>
      <vt:lpstr>版本历史</vt:lpstr>
      <vt:lpstr>修订记录</vt:lpstr>
      <vt:lpstr>文档在线预览</vt:lpstr>
      <vt:lpstr>Excel 预览</vt:lpstr>
      <vt:lpstr>文档管理</vt:lpstr>
      <vt:lpstr>文档列表视图</vt:lpstr>
      <vt:lpstr>文档卡片视图</vt:lpstr>
      <vt:lpstr>权限管理</vt:lpstr>
      <vt:lpstr>文档操作日志</vt:lpstr>
      <vt:lpstr>文档内容搜索</vt:lpstr>
      <vt:lpstr>移动端</vt:lpstr>
      <vt:lpstr>服务方式</vt:lpstr>
      <vt:lpstr>系统融合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Windows User</cp:lastModifiedBy>
  <cp:revision>5</cp:revision>
  <dcterms:modified xsi:type="dcterms:W3CDTF">2019-04-17T03:22:27Z</dcterms:modified>
</cp:coreProperties>
</file>